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86" r:id="rId10"/>
    <p:sldId id="271" r:id="rId11"/>
    <p:sldId id="282" r:id="rId12"/>
    <p:sldId id="267" r:id="rId13"/>
    <p:sldId id="268" r:id="rId14"/>
    <p:sldId id="269" r:id="rId15"/>
    <p:sldId id="270" r:id="rId16"/>
    <p:sldId id="279" r:id="rId17"/>
    <p:sldId id="280" r:id="rId18"/>
    <p:sldId id="272" r:id="rId19"/>
    <p:sldId id="274" r:id="rId20"/>
    <p:sldId id="278" r:id="rId21"/>
    <p:sldId id="264" r:id="rId22"/>
    <p:sldId id="284" r:id="rId23"/>
    <p:sldId id="285" r:id="rId24"/>
    <p:sldId id="281" r:id="rId25"/>
    <p:sldId id="263" r:id="rId26"/>
    <p:sldId id="283" r:id="rId27"/>
    <p:sldId id="276" r:id="rId28"/>
    <p:sldId id="277" r:id="rId29"/>
    <p:sldId id="273" r:id="rId30"/>
    <p:sldId id="27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06138-FD90-411C-97C8-B6BD58717ED6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4CFB-5C4E-48C0-A566-5BA5A8BD4D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25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Min value: Mississippi with 8310 reviews, max Nevada with 299,316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25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for Bad, Dirty is #19.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64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Min value: RI with 16 hotels, max Texas with 218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25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2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07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15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4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81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2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29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59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57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058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2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3430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gplc.com/-/media/FBBD6EBDD4D14EAD88A08E62F7911E74.ashx" TargetMode="External"/><Relationship Id="rId2" Type="http://schemas.openxmlformats.org/officeDocument/2006/relationships/hyperlink" Target="https://doi.org/10.3390/s2203127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35AC-A837-4AED-B80A-1801556DD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5400" dirty="0"/>
              <a:t>Hotel Review Parsing: </a:t>
            </a:r>
            <a:br>
              <a:rPr lang="en-CA" sz="5400" dirty="0"/>
            </a:br>
            <a:r>
              <a:rPr lang="en-CA" sz="5400" dirty="0"/>
              <a:t>Pre and Post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C4903-F7BE-4795-8150-E1668DFB9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281444"/>
            <a:ext cx="9070848" cy="857820"/>
          </a:xfrm>
        </p:spPr>
        <p:txBody>
          <a:bodyPr>
            <a:normAutofit/>
          </a:bodyPr>
          <a:lstStyle/>
          <a:p>
            <a:r>
              <a:rPr lang="en-CA" dirty="0"/>
              <a:t>Data Science Masters Capstone </a:t>
            </a:r>
          </a:p>
          <a:p>
            <a:r>
              <a:rPr lang="en-CA" dirty="0"/>
              <a:t>DATS 6501</a:t>
            </a:r>
          </a:p>
          <a:p>
            <a:r>
              <a:rPr lang="en-CA" dirty="0"/>
              <a:t>Mariko McDougall</a:t>
            </a:r>
          </a:p>
        </p:txBody>
      </p:sp>
    </p:spTree>
    <p:extLst>
      <p:ext uri="{BB962C8B-B14F-4D97-AF65-F5344CB8AC3E}">
        <p14:creationId xmlns:p14="http://schemas.microsoft.com/office/powerpoint/2010/main" val="289774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/>
              <a:t>ELECTRA</a:t>
            </a:r>
          </a:p>
          <a:p>
            <a:pPr lvl="1"/>
            <a:r>
              <a:rPr lang="en-CA" dirty="0"/>
              <a:t>Very lightweight model</a:t>
            </a:r>
          </a:p>
          <a:p>
            <a:pPr lvl="1"/>
            <a:r>
              <a:rPr lang="en-CA" dirty="0"/>
              <a:t>Uses replaced token detection, similar to a GAN network, rather than missing tokens</a:t>
            </a:r>
          </a:p>
          <a:p>
            <a:pPr lvl="1"/>
            <a:r>
              <a:rPr lang="en-CA" dirty="0"/>
              <a:t>Performance exceeds human baselines (rank 21)</a:t>
            </a:r>
          </a:p>
          <a:p>
            <a:r>
              <a:rPr lang="en-CA" b="1" dirty="0"/>
              <a:t>ERNIE</a:t>
            </a:r>
          </a:p>
          <a:p>
            <a:pPr lvl="1"/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ranked on the leaderboard</a:t>
            </a:r>
          </a:p>
          <a:p>
            <a:pPr lvl="1"/>
            <a:r>
              <a:rPr lang="en-CA" dirty="0"/>
              <a:t>Much larger model than Electra</a:t>
            </a:r>
          </a:p>
          <a:p>
            <a:pPr lvl="1"/>
            <a:r>
              <a:rPr lang="en-CA" dirty="0"/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245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ELECTRA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Very lightweight model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Uses replaced token detection, similar to a GAN network, rather than missing tokens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Performance exceeds human baselines (rank 21)</a:t>
            </a:r>
          </a:p>
          <a:p>
            <a:r>
              <a:rPr lang="en-CA" b="1" dirty="0"/>
              <a:t>ERNIE</a:t>
            </a:r>
          </a:p>
          <a:p>
            <a:pPr lvl="1"/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ranked on the leaderboard</a:t>
            </a:r>
          </a:p>
          <a:p>
            <a:pPr lvl="1"/>
            <a:r>
              <a:rPr lang="en-CA" dirty="0"/>
              <a:t>Much larger model than Electra</a:t>
            </a:r>
          </a:p>
          <a:p>
            <a:pPr lvl="1"/>
            <a:r>
              <a:rPr lang="en-CA" dirty="0"/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42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Dataset Statistics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4C45BC-4967-4722-B68C-ADE495E43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548548"/>
              </p:ext>
            </p:extLst>
          </p:nvPr>
        </p:nvGraphicFramePr>
        <p:xfrm>
          <a:off x="1066800" y="2618766"/>
          <a:ext cx="10058400" cy="2653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53170">
                  <a:extLst>
                    <a:ext uri="{9D8B030D-6E8A-4147-A177-3AD203B41FA5}">
                      <a16:colId xmlns:a16="http://schemas.microsoft.com/office/drawing/2014/main" val="3489803506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3888154683"/>
                    </a:ext>
                  </a:extLst>
                </a:gridCol>
                <a:gridCol w="2435076">
                  <a:extLst>
                    <a:ext uri="{9D8B030D-6E8A-4147-A177-3AD203B41FA5}">
                      <a16:colId xmlns:a16="http://schemas.microsoft.com/office/drawing/2014/main" val="878758932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2147992101"/>
                    </a:ext>
                  </a:extLst>
                </a:gridCol>
              </a:tblGrid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Pre-Pandemic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Pandemic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7703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Total Number of 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932114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Total Number of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3,774,238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3,442,834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331,404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817165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Mean Review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7218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STD of Review 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7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Reviews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57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Results &amp; Analysis – Change in 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D8629-FFDC-4F75-AA3B-76D2A8EC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03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104178"/>
              </p:ext>
            </p:extLst>
          </p:nvPr>
        </p:nvGraphicFramePr>
        <p:xfrm>
          <a:off x="1066800" y="1624873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5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993870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403203" y="6074952"/>
            <a:ext cx="157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B0F0"/>
                </a:solidFill>
              </a:rPr>
              <a:t>Clean</a:t>
            </a:r>
            <a:r>
              <a:rPr lang="en-CA" dirty="0"/>
              <a:t> = 28</a:t>
            </a:r>
          </a:p>
        </p:txBody>
      </p:sp>
    </p:spTree>
    <p:extLst>
      <p:ext uri="{BB962C8B-B14F-4D97-AF65-F5344CB8AC3E}">
        <p14:creationId xmlns:p14="http://schemas.microsoft.com/office/powerpoint/2010/main" val="76537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281363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302730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32E0-A748-4995-A0DD-6ADC801CDD3B}"/>
              </a:ext>
            </a:extLst>
          </p:cNvPr>
          <p:cNvSpPr txBox="1"/>
          <p:nvPr/>
        </p:nvSpPr>
        <p:spPr>
          <a:xfrm>
            <a:off x="9663871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14</a:t>
            </a:r>
          </a:p>
        </p:txBody>
      </p:sp>
    </p:spTree>
    <p:extLst>
      <p:ext uri="{BB962C8B-B14F-4D97-AF65-F5344CB8AC3E}">
        <p14:creationId xmlns:p14="http://schemas.microsoft.com/office/powerpoint/2010/main" val="227094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C131D3-2A73-4074-9394-43DDF6D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Continuing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2B819-85AE-46DE-939B-1BDAE41FFE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Training the transformer model</a:t>
            </a:r>
          </a:p>
          <a:p>
            <a:r>
              <a:rPr lang="en-CA" sz="2400" dirty="0"/>
              <a:t>Extracting feature influence measurements from the transformer</a:t>
            </a:r>
          </a:p>
          <a:p>
            <a:pPr lvl="1"/>
            <a:r>
              <a:rPr lang="en-CA" sz="2000" dirty="0"/>
              <a:t>Overall</a:t>
            </a:r>
          </a:p>
          <a:p>
            <a:pPr lvl="1"/>
            <a:r>
              <a:rPr lang="en-CA" sz="2000" dirty="0"/>
              <a:t>By Pandemic Timing</a:t>
            </a:r>
          </a:p>
          <a:p>
            <a:pPr lvl="1"/>
            <a:r>
              <a:rPr lang="en-CA" sz="2000" dirty="0"/>
              <a:t>By Sentiment</a:t>
            </a:r>
          </a:p>
          <a:p>
            <a:pPr lvl="1"/>
            <a:r>
              <a:rPr lang="en-CA" sz="2000" dirty="0"/>
              <a:t>By State</a:t>
            </a:r>
          </a:p>
          <a:p>
            <a:pPr lvl="1"/>
            <a:r>
              <a:rPr lang="en-CA" sz="2000" dirty="0"/>
              <a:t>By Region</a:t>
            </a:r>
          </a:p>
          <a:p>
            <a:r>
              <a:rPr lang="en-CA" sz="2400" dirty="0"/>
              <a:t>Create a website to display findings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843ACB-16D8-4C8B-83B5-4F6A9FC007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643" b="2900"/>
          <a:stretch/>
        </p:blipFill>
        <p:spPr bwMode="auto">
          <a:xfrm>
            <a:off x="7443388" y="1229472"/>
            <a:ext cx="3401224" cy="4985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3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6C1932-3BDC-4BCB-AA55-AB0A41A99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cap="none" dirty="0"/>
              <a:t>Thank you for Listening</a:t>
            </a:r>
            <a:endParaRPr lang="en-CA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8E6B59B-C65C-46B4-A665-2C65F0361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033616"/>
            <a:ext cx="9070848" cy="1105648"/>
          </a:xfrm>
        </p:spPr>
        <p:txBody>
          <a:bodyPr>
            <a:normAutofit/>
          </a:bodyPr>
          <a:lstStyle/>
          <a:p>
            <a:r>
              <a:rPr lang="en-CA" sz="5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9522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B01-A20B-48BA-AEDF-CD8DCCFB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Index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3CD7B8-A603-4D2B-9164-B69A810AA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5181" y="2661718"/>
            <a:ext cx="3580689" cy="3687807"/>
          </a:xfrm>
        </p:spPr>
        <p:txBody>
          <a:bodyPr>
            <a:normAutofit/>
          </a:bodyPr>
          <a:lstStyle/>
          <a:p>
            <a:r>
              <a:rPr lang="en-CA" sz="2400" dirty="0"/>
              <a:t>Introduction</a:t>
            </a:r>
          </a:p>
          <a:p>
            <a:r>
              <a:rPr lang="en-CA" sz="2400" dirty="0"/>
              <a:t>Literature Review</a:t>
            </a:r>
          </a:p>
          <a:p>
            <a:r>
              <a:rPr lang="en-CA" sz="2400" dirty="0"/>
              <a:t>Methodology</a:t>
            </a:r>
          </a:p>
          <a:p>
            <a:r>
              <a:rPr lang="en-CA" sz="2400" dirty="0"/>
              <a:t>Results and Analysis</a:t>
            </a:r>
          </a:p>
          <a:p>
            <a:r>
              <a:rPr lang="en-CA" sz="2400" dirty="0"/>
              <a:t>Conclusions</a:t>
            </a:r>
          </a:p>
        </p:txBody>
      </p:sp>
      <p:pic>
        <p:nvPicPr>
          <p:cNvPr id="1026" name="Picture 2" descr="Hotels by Hilton - Book the Best Rates Across All Brands">
            <a:extLst>
              <a:ext uri="{FF2B5EF4-FFF2-40B4-BE49-F238E27FC236}">
                <a16:creationId xmlns:a16="http://schemas.microsoft.com/office/drawing/2014/main" id="{A19A0432-DF5D-4FD2-BD4B-72FA78255C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4" y="2298015"/>
            <a:ext cx="4888940" cy="325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DD64B-5F00-464F-9465-FF70D586D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12" b="36463"/>
          <a:stretch/>
        </p:blipFill>
        <p:spPr>
          <a:xfrm>
            <a:off x="5579424" y="484070"/>
            <a:ext cx="4876800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8B81F-5730-40A9-A64C-8183EEC2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23" y="2094308"/>
            <a:ext cx="9070848" cy="3212629"/>
          </a:xfrm>
        </p:spPr>
        <p:txBody>
          <a:bodyPr/>
          <a:lstStyle/>
          <a:p>
            <a:r>
              <a:rPr lang="en-CA" cap="none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4085937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- Cities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B69F52-F358-4095-9CFD-D85A867D5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062" y="1667238"/>
            <a:ext cx="5100263" cy="46208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5A472-5A56-4DE9-ACA8-4BAE1707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4341" y="1667238"/>
            <a:ext cx="5812323" cy="4620802"/>
          </a:xfrm>
        </p:spPr>
        <p:txBody>
          <a:bodyPr>
            <a:normAutofit/>
          </a:bodyPr>
          <a:lstStyle/>
          <a:p>
            <a:r>
              <a:rPr lang="en-CA" dirty="0"/>
              <a:t>For each </a:t>
            </a:r>
            <a:r>
              <a:rPr lang="en-CA" b="1" dirty="0"/>
              <a:t>State</a:t>
            </a:r>
            <a:r>
              <a:rPr lang="en-CA" dirty="0"/>
              <a:t>, download reviews for the most populous city</a:t>
            </a:r>
          </a:p>
          <a:p>
            <a:pPr lvl="1"/>
            <a:r>
              <a:rPr lang="en-CA" dirty="0"/>
              <a:t>Exception: Connecticut – New Haven instead of Bridgeport</a:t>
            </a:r>
          </a:p>
          <a:p>
            <a:r>
              <a:rPr lang="en-CA" dirty="0"/>
              <a:t>For each </a:t>
            </a:r>
            <a:r>
              <a:rPr lang="en-CA" b="1" dirty="0"/>
              <a:t>City</a:t>
            </a:r>
            <a:r>
              <a:rPr lang="en-CA" dirty="0"/>
              <a:t>, capture the number of properties, and loop through all pages of listings.</a:t>
            </a:r>
          </a:p>
          <a:p>
            <a:r>
              <a:rPr lang="en-CA" dirty="0"/>
              <a:t>Hotel Listing</a:t>
            </a:r>
          </a:p>
          <a:p>
            <a:pPr lvl="1"/>
            <a:r>
              <a:rPr lang="en-CA" dirty="0"/>
              <a:t>Collect link to hotel page if there are more than 50 reviews for the property</a:t>
            </a:r>
          </a:p>
          <a:p>
            <a:pPr lvl="2"/>
            <a:r>
              <a:rPr lang="en-CA" dirty="0"/>
              <a:t>This saves time, especially as many small properties do not have any reviews.</a:t>
            </a:r>
          </a:p>
          <a:p>
            <a:r>
              <a:rPr lang="en-CA" dirty="0"/>
              <a:t>Page Sorting</a:t>
            </a:r>
          </a:p>
          <a:p>
            <a:pPr lvl="1"/>
            <a:r>
              <a:rPr lang="en-CA" dirty="0"/>
              <a:t>The default sorting system weights for number of reviews, as well as star rating and cost</a:t>
            </a:r>
          </a:p>
          <a:p>
            <a:pPr lvl="2"/>
            <a:r>
              <a:rPr lang="en-CA" dirty="0"/>
              <a:t>Once more than half of the page has less than 50 reviews, stop scraping for hotel links.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A8012-45BD-4D9E-8298-24257E11E98D}"/>
              </a:ext>
            </a:extLst>
          </p:cNvPr>
          <p:cNvSpPr/>
          <p:nvPr/>
        </p:nvSpPr>
        <p:spPr>
          <a:xfrm>
            <a:off x="4597212" y="367184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798F8-F762-4CE2-96E3-E12E7B37B55B}"/>
              </a:ext>
            </a:extLst>
          </p:cNvPr>
          <p:cNvSpPr/>
          <p:nvPr/>
        </p:nvSpPr>
        <p:spPr>
          <a:xfrm>
            <a:off x="2210514" y="3429000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F15D5-2DBB-4778-80E3-04285542F8DC}"/>
              </a:ext>
            </a:extLst>
          </p:cNvPr>
          <p:cNvSpPr/>
          <p:nvPr/>
        </p:nvSpPr>
        <p:spPr>
          <a:xfrm>
            <a:off x="4597212" y="5096759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5148DC-D362-47DB-BE28-1BA08F8A56B7}"/>
              </a:ext>
            </a:extLst>
          </p:cNvPr>
          <p:cNvSpPr/>
          <p:nvPr/>
        </p:nvSpPr>
        <p:spPr>
          <a:xfrm>
            <a:off x="2210514" y="4902082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593AD-400A-4F15-B2A0-E46A2FF18488}"/>
              </a:ext>
            </a:extLst>
          </p:cNvPr>
          <p:cNvSpPr/>
          <p:nvPr/>
        </p:nvSpPr>
        <p:spPr>
          <a:xfrm>
            <a:off x="646062" y="1667238"/>
            <a:ext cx="721265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82763-962B-4BEA-80BC-1E8194B55018}"/>
              </a:ext>
            </a:extLst>
          </p:cNvPr>
          <p:cNvSpPr/>
          <p:nvPr/>
        </p:nvSpPr>
        <p:spPr>
          <a:xfrm>
            <a:off x="4597212" y="234596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F91EA1-2603-4E4E-BC69-C9880467AD7D}"/>
              </a:ext>
            </a:extLst>
          </p:cNvPr>
          <p:cNvSpPr/>
          <p:nvPr/>
        </p:nvSpPr>
        <p:spPr>
          <a:xfrm>
            <a:off x="2251060" y="2066234"/>
            <a:ext cx="2062383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4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9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319457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Hotel ID</a:t>
            </a:r>
          </a:p>
          <a:p>
            <a:pPr lvl="1"/>
            <a:r>
              <a:rPr lang="en-CA" dirty="0"/>
              <a:t>Unique ID code combining the city and hotel ID</a:t>
            </a:r>
          </a:p>
          <a:p>
            <a:r>
              <a:rPr lang="en-CA" dirty="0"/>
              <a:t>Hotel Basic Information Section</a:t>
            </a:r>
          </a:p>
          <a:p>
            <a:pPr lvl="1"/>
            <a:r>
              <a:rPr lang="en-CA" dirty="0"/>
              <a:t>Hotel name</a:t>
            </a:r>
          </a:p>
          <a:p>
            <a:pPr lvl="1"/>
            <a:r>
              <a:rPr lang="en-CA" dirty="0"/>
              <a:t>Number of reviews</a:t>
            </a:r>
          </a:p>
          <a:p>
            <a:pPr lvl="1"/>
            <a:r>
              <a:rPr lang="en-CA" dirty="0"/>
              <a:t>Hotel address</a:t>
            </a:r>
          </a:p>
          <a:p>
            <a:r>
              <a:rPr lang="en-CA" dirty="0"/>
              <a:t>About Section</a:t>
            </a:r>
          </a:p>
          <a:p>
            <a:pPr lvl="1"/>
            <a:r>
              <a:rPr lang="en-CA" dirty="0"/>
              <a:t>Hotel blurb</a:t>
            </a:r>
          </a:p>
          <a:p>
            <a:pPr lvl="1"/>
            <a:r>
              <a:rPr lang="en-CA" dirty="0"/>
              <a:t>Property amenities and Room features</a:t>
            </a:r>
          </a:p>
          <a:p>
            <a:pPr lvl="1"/>
            <a:r>
              <a:rPr lang="en-CA" dirty="0"/>
              <a:t>Hotel star rating</a:t>
            </a:r>
          </a:p>
          <a:p>
            <a:r>
              <a:rPr lang="en-CA" dirty="0"/>
              <a:t>Location Section</a:t>
            </a:r>
          </a:p>
          <a:p>
            <a:pPr lvl="1"/>
            <a:r>
              <a:rPr lang="en-CA" dirty="0"/>
              <a:t>Walkability score</a:t>
            </a:r>
          </a:p>
          <a:p>
            <a:pPr lvl="1"/>
            <a:r>
              <a:rPr lang="en-CA" dirty="0"/>
              <a:t>Restaurants within distance</a:t>
            </a:r>
          </a:p>
          <a:p>
            <a:pPr lvl="1"/>
            <a:r>
              <a:rPr lang="en-CA" dirty="0"/>
              <a:t>Attractions within distance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586052"/>
            <a:ext cx="4341845" cy="727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1C2263-2D0C-44BA-83B4-C7FDCE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" t="4041" r="4265"/>
          <a:stretch/>
        </p:blipFill>
        <p:spPr>
          <a:xfrm>
            <a:off x="504202" y="2375809"/>
            <a:ext cx="3506505" cy="3525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0" t="81563" r="8994" b="3257"/>
          <a:stretch/>
        </p:blipFill>
        <p:spPr>
          <a:xfrm>
            <a:off x="504202" y="5989759"/>
            <a:ext cx="5290431" cy="4512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D5E919-2464-4D1C-BE06-206320CD29C9}"/>
              </a:ext>
            </a:extLst>
          </p:cNvPr>
          <p:cNvSpPr/>
          <p:nvPr/>
        </p:nvSpPr>
        <p:spPr>
          <a:xfrm>
            <a:off x="613448" y="1673621"/>
            <a:ext cx="3924370" cy="298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E8A59-0696-4F2F-A5FA-676CA93D0B8D}"/>
              </a:ext>
            </a:extLst>
          </p:cNvPr>
          <p:cNvSpPr/>
          <p:nvPr/>
        </p:nvSpPr>
        <p:spPr>
          <a:xfrm>
            <a:off x="752030" y="2102348"/>
            <a:ext cx="1751888" cy="166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B258CE-BC63-46BB-B35F-4E315C708928}"/>
              </a:ext>
            </a:extLst>
          </p:cNvPr>
          <p:cNvSpPr/>
          <p:nvPr/>
        </p:nvSpPr>
        <p:spPr>
          <a:xfrm>
            <a:off x="2575633" y="1974165"/>
            <a:ext cx="723044" cy="136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346A2-14F9-42E8-B282-D4AE4084AAF3}"/>
              </a:ext>
            </a:extLst>
          </p:cNvPr>
          <p:cNvSpPr/>
          <p:nvPr/>
        </p:nvSpPr>
        <p:spPr>
          <a:xfrm>
            <a:off x="504201" y="3865246"/>
            <a:ext cx="1743283" cy="1057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32739-7063-4B0A-8254-FBCD168DA1EA}"/>
              </a:ext>
            </a:extLst>
          </p:cNvPr>
          <p:cNvSpPr/>
          <p:nvPr/>
        </p:nvSpPr>
        <p:spPr>
          <a:xfrm>
            <a:off x="2247483" y="2630236"/>
            <a:ext cx="1675036" cy="1172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E514A3-1824-49AB-B7F0-1208AAC440E0}"/>
              </a:ext>
            </a:extLst>
          </p:cNvPr>
          <p:cNvSpPr/>
          <p:nvPr/>
        </p:nvSpPr>
        <p:spPr>
          <a:xfrm>
            <a:off x="2247484" y="3860852"/>
            <a:ext cx="1675036" cy="106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A2EAE-B02A-4B5A-A706-A84CD79CF2C2}"/>
              </a:ext>
            </a:extLst>
          </p:cNvPr>
          <p:cNvSpPr/>
          <p:nvPr/>
        </p:nvSpPr>
        <p:spPr>
          <a:xfrm>
            <a:off x="2292943" y="5649186"/>
            <a:ext cx="458804" cy="202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E421A-4DC3-414A-ABB8-CA58A98C95FD}"/>
              </a:ext>
            </a:extLst>
          </p:cNvPr>
          <p:cNvSpPr/>
          <p:nvPr/>
        </p:nvSpPr>
        <p:spPr>
          <a:xfrm>
            <a:off x="504201" y="5989758"/>
            <a:ext cx="562600" cy="432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41DB29-A39C-496E-B1BC-D0B81C70C011}"/>
              </a:ext>
            </a:extLst>
          </p:cNvPr>
          <p:cNvSpPr/>
          <p:nvPr/>
        </p:nvSpPr>
        <p:spPr>
          <a:xfrm>
            <a:off x="2374306" y="5989757"/>
            <a:ext cx="1308932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EDB0B4-30F7-47FE-8AB5-E960BAF8B943}"/>
              </a:ext>
            </a:extLst>
          </p:cNvPr>
          <p:cNvSpPr/>
          <p:nvPr/>
        </p:nvSpPr>
        <p:spPr>
          <a:xfrm>
            <a:off x="4272896" y="6005427"/>
            <a:ext cx="1247861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DD49DB-1CA2-4F12-B26F-2F820F703EFC}"/>
              </a:ext>
            </a:extLst>
          </p:cNvPr>
          <p:cNvSpPr/>
          <p:nvPr/>
        </p:nvSpPr>
        <p:spPr>
          <a:xfrm>
            <a:off x="1135667" y="1972517"/>
            <a:ext cx="556400" cy="129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DC600-C968-4855-BD16-A4EB10D5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1" y="562289"/>
            <a:ext cx="9859751" cy="2476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4D6B5E-8100-4A89-B900-EFF8E066C7C8}"/>
              </a:ext>
            </a:extLst>
          </p:cNvPr>
          <p:cNvSpPr/>
          <p:nvPr/>
        </p:nvSpPr>
        <p:spPr>
          <a:xfrm>
            <a:off x="2292943" y="593149"/>
            <a:ext cx="1227924" cy="216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7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630F61-FCDA-4A95-94FA-8E558AD1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4" y="2412425"/>
            <a:ext cx="5559466" cy="313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A82D1-A85E-4B3A-A920-523B8B20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- 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6D3AC-B97C-458A-AE56-77ACBEA95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4280588"/>
          </a:xfrm>
        </p:spPr>
        <p:txBody>
          <a:bodyPr>
            <a:normAutofit fontScale="92500"/>
          </a:bodyPr>
          <a:lstStyle/>
          <a:p>
            <a:r>
              <a:rPr lang="en-CA" dirty="0"/>
              <a:t>Hotel ID</a:t>
            </a:r>
          </a:p>
          <a:p>
            <a:r>
              <a:rPr lang="en-CA" dirty="0"/>
              <a:t>Review Information</a:t>
            </a:r>
          </a:p>
          <a:p>
            <a:pPr lvl="1"/>
            <a:r>
              <a:rPr lang="en-CA" dirty="0"/>
              <a:t>Star rating</a:t>
            </a:r>
          </a:p>
          <a:p>
            <a:pPr lvl="1"/>
            <a:r>
              <a:rPr lang="en-CA" dirty="0"/>
              <a:t>Title</a:t>
            </a:r>
          </a:p>
          <a:p>
            <a:pPr lvl="1"/>
            <a:r>
              <a:rPr lang="en-CA" dirty="0"/>
              <a:t>Text of the actual review</a:t>
            </a:r>
          </a:p>
          <a:p>
            <a:pPr lvl="1"/>
            <a:r>
              <a:rPr lang="en-CA" dirty="0"/>
              <a:t>Date of the stay</a:t>
            </a:r>
          </a:p>
          <a:p>
            <a:r>
              <a:rPr lang="en-CA" dirty="0"/>
              <a:t>Reviewer Information</a:t>
            </a:r>
          </a:p>
          <a:p>
            <a:pPr lvl="1"/>
            <a:r>
              <a:rPr lang="en-CA" dirty="0"/>
              <a:t>Date review written</a:t>
            </a:r>
          </a:p>
          <a:p>
            <a:pPr lvl="1"/>
            <a:r>
              <a:rPr lang="en-CA" dirty="0"/>
              <a:t>Reviewer home location</a:t>
            </a:r>
          </a:p>
          <a:p>
            <a:r>
              <a:rPr lang="en-CA" dirty="0"/>
              <a:t>Maximum of 4000 reviews per hotel</a:t>
            </a:r>
          </a:p>
          <a:p>
            <a:pPr lvl="1"/>
            <a:r>
              <a:rPr lang="en-CA" dirty="0"/>
              <a:t>Necessary, as many large hotels have 30,000+ reviews, and reviews are displayed in increments of 5.</a:t>
            </a:r>
          </a:p>
          <a:p>
            <a:pPr lvl="1"/>
            <a:r>
              <a:rPr lang="en-CA" dirty="0"/>
              <a:t>For most highly reviewed hotels, this puts us into reviews from 2017.</a:t>
            </a:r>
          </a:p>
          <a:p>
            <a:pPr lvl="1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4B73F-12D0-4BD0-9503-D0333FD3B672}"/>
              </a:ext>
            </a:extLst>
          </p:cNvPr>
          <p:cNvSpPr/>
          <p:nvPr/>
        </p:nvSpPr>
        <p:spPr>
          <a:xfrm>
            <a:off x="741634" y="3352088"/>
            <a:ext cx="4932773" cy="45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4FB64-936F-456C-93E5-140D6D1625B6}"/>
              </a:ext>
            </a:extLst>
          </p:cNvPr>
          <p:cNvSpPr/>
          <p:nvPr/>
        </p:nvSpPr>
        <p:spPr>
          <a:xfrm>
            <a:off x="740209" y="3025209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83A16-4440-4BAF-A68E-1AA8169F6184}"/>
              </a:ext>
            </a:extLst>
          </p:cNvPr>
          <p:cNvSpPr/>
          <p:nvPr/>
        </p:nvSpPr>
        <p:spPr>
          <a:xfrm>
            <a:off x="740209" y="3165130"/>
            <a:ext cx="1242415" cy="18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37A98D-9221-4D1C-B1D8-9C54CA24525E}"/>
              </a:ext>
            </a:extLst>
          </p:cNvPr>
          <p:cNvSpPr/>
          <p:nvPr/>
        </p:nvSpPr>
        <p:spPr>
          <a:xfrm>
            <a:off x="1304231" y="4116677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B158A-A7B7-4239-AC5E-7D93A23B0B83}"/>
              </a:ext>
            </a:extLst>
          </p:cNvPr>
          <p:cNvSpPr/>
          <p:nvPr/>
        </p:nvSpPr>
        <p:spPr>
          <a:xfrm>
            <a:off x="1965532" y="2519601"/>
            <a:ext cx="512748" cy="18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E9716-C6E4-4A9E-BD59-56BA73E91BA0}"/>
              </a:ext>
            </a:extLst>
          </p:cNvPr>
          <p:cNvSpPr/>
          <p:nvPr/>
        </p:nvSpPr>
        <p:spPr>
          <a:xfrm>
            <a:off x="1178463" y="2711936"/>
            <a:ext cx="932347" cy="134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5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2FDE-E86B-4DE9-A45F-57005C86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Feature Extraction -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31B4-D7E3-4805-BE6E-4E3E0D12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48" y="2384276"/>
            <a:ext cx="9903151" cy="3650763"/>
          </a:xfrm>
        </p:spPr>
        <p:txBody>
          <a:bodyPr/>
          <a:lstStyle/>
          <a:p>
            <a:r>
              <a:rPr lang="en-CA" sz="2000" b="1" dirty="0"/>
              <a:t>Full Dataset</a:t>
            </a:r>
            <a:r>
              <a:rPr lang="en-CA" sz="2000" dirty="0"/>
              <a:t> </a:t>
            </a:r>
          </a:p>
          <a:p>
            <a:pPr lvl="1"/>
            <a:r>
              <a:rPr lang="en-CA" sz="1800" dirty="0"/>
              <a:t>Includes all reviews, irrespective of location, star rating, and date</a:t>
            </a:r>
          </a:p>
          <a:p>
            <a:r>
              <a:rPr lang="en-CA" sz="2000" b="1" dirty="0"/>
              <a:t>Quality of Stay</a:t>
            </a:r>
          </a:p>
          <a:p>
            <a:pPr lvl="1"/>
            <a:r>
              <a:rPr lang="en-CA" sz="1800" b="1" dirty="0"/>
              <a:t>Good</a:t>
            </a:r>
            <a:r>
              <a:rPr lang="en-CA" sz="1800" dirty="0"/>
              <a:t> – Review rating of 4 stars or greater</a:t>
            </a:r>
            <a:endParaRPr lang="en-CA" sz="1800" b="1" dirty="0"/>
          </a:p>
          <a:p>
            <a:pPr lvl="1"/>
            <a:r>
              <a:rPr lang="en-CA" sz="1800" b="1" dirty="0"/>
              <a:t>Bad</a:t>
            </a:r>
            <a:r>
              <a:rPr lang="en-CA" sz="1800" dirty="0"/>
              <a:t> – Review rating of 2 stars or less</a:t>
            </a:r>
          </a:p>
          <a:p>
            <a:r>
              <a:rPr lang="en-CA" sz="2000" b="1" dirty="0"/>
              <a:t>Pandemic</a:t>
            </a:r>
          </a:p>
          <a:p>
            <a:pPr lvl="1"/>
            <a:r>
              <a:rPr lang="en-CA" sz="1800" b="1" dirty="0"/>
              <a:t>Pre-Pandemic</a:t>
            </a:r>
            <a:r>
              <a:rPr lang="en-CA" sz="1800" dirty="0"/>
              <a:t> – Before February 1st 2020</a:t>
            </a:r>
          </a:p>
          <a:p>
            <a:pPr lvl="1"/>
            <a:r>
              <a:rPr lang="en-CA" sz="1800" b="1" dirty="0"/>
              <a:t>Pandemic</a:t>
            </a:r>
            <a:r>
              <a:rPr lang="en-CA" sz="1800" dirty="0"/>
              <a:t> – After and including February 1</a:t>
            </a:r>
            <a:r>
              <a:rPr lang="en-CA" sz="1800" baseline="30000" dirty="0"/>
              <a:t>st</a:t>
            </a:r>
            <a:r>
              <a:rPr lang="en-CA" sz="1800" dirty="0"/>
              <a:t> 2020</a:t>
            </a:r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9513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Analysis– Hotels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E8B8E-8E43-49C2-9616-C22F3762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6535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Results &amp; Analysis – Average Review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618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CA0A-7A7E-4CA7-99B9-E0F3F0D4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Hotels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52FB4-96C0-44EE-AD34-6CBB04222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015" y="2096398"/>
            <a:ext cx="9201969" cy="42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F0FD-75B3-43C5-865C-0A77B35A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Reviews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9D98-2D41-4B1C-AD08-65D8D9C61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48" y="2138968"/>
            <a:ext cx="9530304" cy="43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4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E1A2-65D7-4B08-B2BD-89242F2E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Review by State with STD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1C054C-B8FD-4C41-982A-BC499CCD7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431" y="2016900"/>
            <a:ext cx="9413137" cy="4449223"/>
          </a:xfrm>
        </p:spPr>
      </p:pic>
    </p:spTree>
    <p:extLst>
      <p:ext uri="{BB962C8B-B14F-4D97-AF65-F5344CB8AC3E}">
        <p14:creationId xmlns:p14="http://schemas.microsoft.com/office/powerpoint/2010/main" val="200564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E166-4313-4B7B-8927-EE4FEFE1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1026" name="Picture 2" descr="20 of America&amp;#39;s most beautiful hotels | CNN Travel">
            <a:extLst>
              <a:ext uri="{FF2B5EF4-FFF2-40B4-BE49-F238E27FC236}">
                <a16:creationId xmlns:a16="http://schemas.microsoft.com/office/drawing/2014/main" id="{E1B1FCAD-DF5C-43DB-A4C6-6E46B568BAE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6" y="2105256"/>
            <a:ext cx="5571800" cy="321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2031E-6394-48B5-8AB1-3AEF88E17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The hotel industry, worth over 240 billion dollars globally*, was highly impacted by the Covid-19 pandemic.</a:t>
            </a:r>
          </a:p>
          <a:p>
            <a:endParaRPr lang="en-CA" sz="2400" dirty="0"/>
          </a:p>
          <a:p>
            <a:r>
              <a:rPr lang="en-CA" sz="2400" dirty="0"/>
              <a:t> Due to both health concerns and travel restrictions, occupancy declined more than 11%, and 4.4% of hotels permanently closed in 2020**.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6938C3B-02EC-42B5-94CF-52956BB15654}"/>
              </a:ext>
            </a:extLst>
          </p:cNvPr>
          <p:cNvSpPr txBox="1">
            <a:spLocks/>
          </p:cNvSpPr>
          <p:nvPr/>
        </p:nvSpPr>
        <p:spPr>
          <a:xfrm>
            <a:off x="575476" y="5941086"/>
            <a:ext cx="11260448" cy="502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*Strategic Report - Industry Overview 2020. IHG Hotels and Resorts - Annual reports. (2020).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**Q3 2021 US Hotel Figures. CBREUS Insights and Research. (2021).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5C23-7A5C-4C69-9402-6FE7974E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 in Reviews by State – Pre and during Pandemic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DD45C-07F3-43C1-AB14-CBA4645D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374" y="2285440"/>
            <a:ext cx="11421251" cy="3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AB51-A141-4C65-9C30-A0231555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-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7A56-9D1E-45B2-9074-07E90389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46405"/>
          </a:xfrm>
        </p:spPr>
        <p:txBody>
          <a:bodyPr>
            <a:normAutofit/>
          </a:bodyPr>
          <a:lstStyle/>
          <a:p>
            <a:r>
              <a:rPr lang="en-CA" sz="2000" dirty="0"/>
              <a:t> Given the hotel industry’s intense competition for limited customers, knowing what factors have the highest impact on a visitor’s experience is critical to maintaining high review scores, satisfaction and occupancy.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Discerning critical factors may be particularly important now, as customer expectations and requirements may have shifted during the pandemic. For example, sanitation practices may now weigh customer opinions more heavily.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Factors will be compared from reviews written both before and during the pandemic, to discern if priorities have changed.</a:t>
            </a:r>
          </a:p>
        </p:txBody>
      </p:sp>
    </p:spTree>
    <p:extLst>
      <p:ext uri="{BB962C8B-B14F-4D97-AF65-F5344CB8AC3E}">
        <p14:creationId xmlns:p14="http://schemas.microsoft.com/office/powerpoint/2010/main" val="15305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4C70-C254-4B5C-AD1F-6096781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0D14-CEDB-49D6-A117-076FE2A1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4293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Bird, S., Klein, E., &amp; </a:t>
            </a:r>
            <a:r>
              <a:rPr lang="en-CA" dirty="0" err="1"/>
              <a:t>Loper</a:t>
            </a:r>
            <a:r>
              <a:rPr lang="en-CA" dirty="0"/>
              <a:t>, E. (2009). Natural Language Processing with Python: Analyzing Text with the Natural Language Toolkit. O'Reilly Media, Inc.</a:t>
            </a:r>
          </a:p>
          <a:p>
            <a:r>
              <a:rPr lang="en-CA" dirty="0"/>
              <a:t>Clark, K., Luong, M. T., Le, Q. V., &amp; Manning, C. D. (2020). Electra: Pre-training text encoders as discriminators rather than generators. </a:t>
            </a:r>
            <a:r>
              <a:rPr lang="en-CA" dirty="0" err="1"/>
              <a:t>arXiv</a:t>
            </a:r>
            <a:r>
              <a:rPr lang="en-CA" dirty="0"/>
              <a:t> preprint arXiv:2003.10555.</a:t>
            </a:r>
          </a:p>
          <a:p>
            <a:r>
              <a:rPr lang="en-CA" dirty="0"/>
              <a:t>Guo, S.; Wang, Q. Application of Knowledge Distillation Based on Transfer Learning of ERNIE Model in Intelligent Dialogue Intention Recognition. Sensors 2022, 22, 1270. </a:t>
            </a:r>
            <a:r>
              <a:rPr lang="en-CA" dirty="0">
                <a:hlinkClick r:id="rId2"/>
              </a:rPr>
              <a:t>https://doi.org/10.3390/s22031270</a:t>
            </a:r>
            <a:endParaRPr lang="en-CA" dirty="0"/>
          </a:p>
          <a:p>
            <a:r>
              <a:rPr lang="en-CA" dirty="0"/>
              <a:t>Vivek, S. (2018, December 17). Automated keyword extraction from articles using NLP. Medium. Retrieved February 10, 2022, from https://medium.com/analytics-vidhya/automated-keyword-extraction-from-articles-using-nlp-bfd864f41b34 </a:t>
            </a:r>
          </a:p>
          <a:p>
            <a:r>
              <a:rPr lang="en-CA" dirty="0"/>
              <a:t>Strategic Report - Industry Overview 2020. IHG Hotels and Resorts - Annual reports. (2020). Retrieved January 20, 2022, from </a:t>
            </a:r>
            <a:r>
              <a:rPr lang="en-CA" dirty="0">
                <a:hlinkClick r:id="rId3"/>
              </a:rPr>
              <a:t>https://www.ihgplc.com/-/media/FBBD6EBDD4D14EAD88A08E62F7911E74.ashx</a:t>
            </a:r>
            <a:endParaRPr lang="en-CA" dirty="0"/>
          </a:p>
          <a:p>
            <a:r>
              <a:rPr lang="en-CA" dirty="0"/>
              <a:t>Q3 2021 US Hotel Figures. CBREUS Insights and Research. (2021). Retrieved January 21, 2022, from Q3 2021 US Hotel Figures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3524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368204"/>
            <a:ext cx="4754880" cy="4054372"/>
          </a:xfrm>
        </p:spPr>
        <p:txBody>
          <a:bodyPr>
            <a:normAutofit/>
          </a:bodyPr>
          <a:lstStyle/>
          <a:p>
            <a:r>
              <a:rPr lang="en-CA" sz="2400" dirty="0"/>
              <a:t>Data scraped from TripAdvisor</a:t>
            </a:r>
          </a:p>
          <a:p>
            <a:pPr lvl="2"/>
            <a:r>
              <a:rPr lang="en-CA" sz="1800" dirty="0"/>
              <a:t>All hotels from the most populous city in each state</a:t>
            </a:r>
          </a:p>
          <a:p>
            <a:pPr lvl="1"/>
            <a:r>
              <a:rPr lang="en-CA" sz="2000" dirty="0"/>
              <a:t>Hotel ID</a:t>
            </a:r>
          </a:p>
          <a:p>
            <a:pPr lvl="2"/>
            <a:r>
              <a:rPr lang="en-CA" sz="1800" dirty="0"/>
              <a:t>Used to join hotel and </a:t>
            </a:r>
            <a:r>
              <a:rPr lang="en-CA" sz="1800"/>
              <a:t>review data</a:t>
            </a:r>
            <a:endParaRPr lang="en-CA" sz="1800" dirty="0"/>
          </a:p>
          <a:p>
            <a:pPr lvl="1"/>
            <a:r>
              <a:rPr lang="en-CA" sz="2000" dirty="0"/>
              <a:t>Hotel Basic Information Section</a:t>
            </a:r>
          </a:p>
          <a:p>
            <a:pPr lvl="1"/>
            <a:r>
              <a:rPr lang="en-CA" sz="2000" dirty="0"/>
              <a:t>Location Information</a:t>
            </a:r>
          </a:p>
          <a:p>
            <a:pPr lvl="1"/>
            <a:r>
              <a:rPr lang="en-CA" sz="2000" dirty="0"/>
              <a:t>Review Information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685635"/>
            <a:ext cx="4341845" cy="7270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0" t="81563" r="8994" b="3257"/>
          <a:stretch/>
        </p:blipFill>
        <p:spPr>
          <a:xfrm>
            <a:off x="504201" y="2542505"/>
            <a:ext cx="5290431" cy="4512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311C9A-18BA-46F7-ACFE-0C75B1CE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5" y="3134421"/>
            <a:ext cx="5559466" cy="31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58E4-7F6A-4EC4-8BBD-EF5EDCCD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73FB3-87CC-4FB7-A878-CD8F0B46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Hotel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37B6E-5372-48AA-9297-8A9F53CA1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576536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Parse state from the hotel address</a:t>
            </a:r>
          </a:p>
          <a:p>
            <a:pPr lvl="1"/>
            <a:r>
              <a:rPr lang="en-CA" sz="1800" dirty="0"/>
              <a:t>Some hotels served major cities, but were not technically within the city boundaries </a:t>
            </a:r>
          </a:p>
          <a:p>
            <a:pPr lvl="2"/>
            <a:r>
              <a:rPr lang="en-CA" sz="1600" dirty="0" err="1"/>
              <a:t>eg</a:t>
            </a:r>
            <a:r>
              <a:rPr lang="en-CA" sz="1600" dirty="0"/>
              <a:t>, Paradise, NV and Las Vegas, NV</a:t>
            </a:r>
          </a:p>
          <a:p>
            <a:r>
              <a:rPr lang="en-CA" sz="2000" dirty="0"/>
              <a:t>Calculate attraction density</a:t>
            </a:r>
          </a:p>
          <a:p>
            <a:pPr lvl="1"/>
            <a:r>
              <a:rPr lang="en-CA" sz="1800" dirty="0"/>
              <a:t>The radius distance on </a:t>
            </a:r>
            <a:r>
              <a:rPr lang="en-CA" sz="1800" dirty="0" err="1"/>
              <a:t>Tripadvisor</a:t>
            </a:r>
            <a:r>
              <a:rPr lang="en-CA" sz="1800" dirty="0"/>
              <a:t> varies based on the number of attractions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856149-5C0E-4403-AC49-18B00839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Reviews Database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1D5DA-E7D2-4765-A94D-790E75C96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3368" y="2756580"/>
            <a:ext cx="4754880" cy="3661311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Text Processing</a:t>
            </a:r>
          </a:p>
          <a:p>
            <a:pPr lvl="1"/>
            <a:r>
              <a:rPr lang="en-CA" sz="1800" dirty="0"/>
              <a:t>Title and review body combined</a:t>
            </a:r>
          </a:p>
          <a:p>
            <a:pPr lvl="1"/>
            <a:r>
              <a:rPr lang="en-CA" sz="1800" dirty="0"/>
              <a:t>Tokenizing</a:t>
            </a:r>
          </a:p>
          <a:p>
            <a:pPr lvl="1"/>
            <a:r>
              <a:rPr lang="en-CA" sz="1800" dirty="0"/>
              <a:t>Removing stop words</a:t>
            </a:r>
          </a:p>
          <a:p>
            <a:pPr lvl="1"/>
            <a:r>
              <a:rPr lang="en-CA" sz="1800" dirty="0"/>
              <a:t>Lemmatizing</a:t>
            </a:r>
          </a:p>
          <a:p>
            <a:pPr lvl="1"/>
            <a:r>
              <a:rPr lang="en-CA" sz="1800" dirty="0"/>
              <a:t>Removing punctuation, isolated numbers, </a:t>
            </a:r>
            <a:r>
              <a:rPr lang="en-CA" sz="1800" dirty="0" err="1"/>
              <a:t>etc</a:t>
            </a:r>
            <a:endParaRPr lang="en-CA" sz="1800" dirty="0"/>
          </a:p>
          <a:p>
            <a:r>
              <a:rPr lang="en-CA" sz="2000" dirty="0"/>
              <a:t>Date Processing</a:t>
            </a:r>
          </a:p>
          <a:p>
            <a:pPr lvl="1"/>
            <a:r>
              <a:rPr lang="en-CA" sz="1800" dirty="0"/>
              <a:t>Dates parsed into datetime</a:t>
            </a:r>
          </a:p>
          <a:p>
            <a:pPr lvl="1"/>
            <a:r>
              <a:rPr lang="en-CA" sz="1800" dirty="0"/>
              <a:t>Binary columns: </a:t>
            </a:r>
          </a:p>
          <a:p>
            <a:pPr lvl="2"/>
            <a:r>
              <a:rPr lang="en-CA" sz="1600" dirty="0"/>
              <a:t>Review Written Pre/During Pandemic</a:t>
            </a:r>
          </a:p>
          <a:p>
            <a:pPr lvl="2"/>
            <a:r>
              <a:rPr lang="en-CA" sz="1600" dirty="0"/>
              <a:t>Visit Pre/During Pandemic</a:t>
            </a:r>
          </a:p>
        </p:txBody>
      </p:sp>
    </p:spTree>
    <p:extLst>
      <p:ext uri="{BB962C8B-B14F-4D97-AF65-F5344CB8AC3E}">
        <p14:creationId xmlns:p14="http://schemas.microsoft.com/office/powerpoint/2010/main" val="255914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7D8E-CFEF-4F59-B019-2FC21105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Feature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179F-2588-480A-9120-EA6035E2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37442"/>
            <a:ext cx="10058400" cy="4488994"/>
          </a:xfrm>
        </p:spPr>
        <p:txBody>
          <a:bodyPr>
            <a:normAutofit lnSpcReduction="10000"/>
          </a:bodyPr>
          <a:lstStyle/>
          <a:p>
            <a:r>
              <a:rPr lang="en-CA" sz="2400" dirty="0" err="1"/>
              <a:t>TfidfVectorizer</a:t>
            </a:r>
            <a:endParaRPr lang="en-CA" sz="2400" dirty="0"/>
          </a:p>
          <a:p>
            <a:pPr lvl="2"/>
            <a:r>
              <a:rPr lang="en-CA" sz="1800" dirty="0" err="1"/>
              <a:t>Tf-idf</a:t>
            </a:r>
            <a:r>
              <a:rPr lang="en-CA" sz="1800" dirty="0"/>
              <a:t> : Term-frequency * Inverse Document Frequency</a:t>
            </a:r>
          </a:p>
          <a:p>
            <a:pPr lvl="3"/>
            <a:r>
              <a:rPr lang="en-CA" sz="1800" dirty="0"/>
              <a:t> Scales down the impact of frequent tokens</a:t>
            </a:r>
          </a:p>
          <a:p>
            <a:pPr marL="822960" lvl="3" indent="0">
              <a:buNone/>
            </a:pPr>
            <a:endParaRPr lang="en-CA" sz="2400" dirty="0"/>
          </a:p>
          <a:p>
            <a:pPr lvl="1"/>
            <a:r>
              <a:rPr lang="en-CA" sz="2000" dirty="0" err="1"/>
              <a:t>CountVectorizer</a:t>
            </a:r>
            <a:endParaRPr lang="en-CA" sz="2000" dirty="0"/>
          </a:p>
          <a:p>
            <a:pPr lvl="2"/>
            <a:r>
              <a:rPr lang="en-CA" sz="1800" dirty="0"/>
              <a:t>Converts the cleaned tokens into a sparse matrix of token counts</a:t>
            </a:r>
          </a:p>
          <a:p>
            <a:pPr lvl="2"/>
            <a:r>
              <a:rPr lang="en-CA" sz="1800" dirty="0"/>
              <a:t>Extract unigrams and bigrams</a:t>
            </a:r>
          </a:p>
          <a:p>
            <a:pPr lvl="3"/>
            <a:r>
              <a:rPr lang="en-CA" sz="1800" dirty="0"/>
              <a:t>Individual words, and the individual word +1, captures relationships.</a:t>
            </a:r>
          </a:p>
          <a:p>
            <a:pPr lvl="2"/>
            <a:r>
              <a:rPr lang="en-CA" sz="1800" dirty="0"/>
              <a:t>Maximum 10000 features</a:t>
            </a:r>
          </a:p>
          <a:p>
            <a:pPr lvl="3"/>
            <a:r>
              <a:rPr lang="en-CA" sz="1800" dirty="0"/>
              <a:t>Ensures that uncommon words (typos, proper names) are not represented</a:t>
            </a:r>
          </a:p>
          <a:p>
            <a:pPr lvl="3"/>
            <a:endParaRPr lang="en-CA" sz="1800" dirty="0"/>
          </a:p>
          <a:p>
            <a:pPr lvl="1"/>
            <a:r>
              <a:rPr lang="en-CA" sz="2000" dirty="0" err="1"/>
              <a:t>TfidfTransformer</a:t>
            </a:r>
            <a:endParaRPr lang="en-CA" sz="2000" dirty="0"/>
          </a:p>
          <a:p>
            <a:pPr lvl="2"/>
            <a:r>
              <a:rPr lang="en-CA" sz="1800" dirty="0"/>
              <a:t>Converts the sparse matrix from </a:t>
            </a:r>
            <a:r>
              <a:rPr lang="en-CA" sz="1800" dirty="0" err="1"/>
              <a:t>CountVectoriser</a:t>
            </a:r>
            <a:r>
              <a:rPr lang="en-CA" sz="1800" dirty="0"/>
              <a:t> into </a:t>
            </a:r>
            <a:r>
              <a:rPr lang="en-CA" sz="1800" dirty="0" err="1"/>
              <a:t>tf-idf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56316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A9ED-E9AA-471D-8536-01FC172D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041CC-326C-466D-A81F-E337E39A4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8890" y="1921656"/>
            <a:ext cx="3379699" cy="4111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708EF-52BB-4337-BC45-9A270F6DE2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400" dirty="0"/>
              <a:t>What is a Transformer model?</a:t>
            </a:r>
          </a:p>
          <a:p>
            <a:pPr lvl="1"/>
            <a:r>
              <a:rPr lang="en-CA" sz="2000" dirty="0"/>
              <a:t>State-of-the-art NLP model </a:t>
            </a:r>
          </a:p>
          <a:p>
            <a:pPr lvl="1"/>
            <a:r>
              <a:rPr lang="en-CA" sz="2000" dirty="0"/>
              <a:t>Processes text with context</a:t>
            </a:r>
          </a:p>
          <a:p>
            <a:pPr lvl="2"/>
            <a:r>
              <a:rPr lang="en-CA" sz="1800" dirty="0"/>
              <a:t>Uses attention to weight the importance of each word in the sentence</a:t>
            </a:r>
          </a:p>
          <a:p>
            <a:pPr lvl="1"/>
            <a:r>
              <a:rPr lang="en-CA" sz="2000" dirty="0"/>
              <a:t>Trained on huge corpuses of real text</a:t>
            </a:r>
          </a:p>
          <a:p>
            <a:pPr lvl="2"/>
            <a:r>
              <a:rPr lang="en-CA" sz="1800" dirty="0"/>
              <a:t>All of Wikipedia</a:t>
            </a:r>
          </a:p>
          <a:p>
            <a:pPr lvl="1"/>
            <a:r>
              <a:rPr lang="en-CA" sz="1800" dirty="0"/>
              <a:t>Needs to be fit to your data before running</a:t>
            </a:r>
          </a:p>
          <a:p>
            <a:pPr lvl="2"/>
            <a:r>
              <a:rPr lang="en-CA" sz="1600" dirty="0"/>
              <a:t>Will use a 70/30 train/test split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7845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1027</TotalTime>
  <Words>1500</Words>
  <Application>Microsoft Office PowerPoint</Application>
  <PresentationFormat>Widescreen</PresentationFormat>
  <Paragraphs>423</Paragraphs>
  <Slides>30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Calibri</vt:lpstr>
      <vt:lpstr>Garamond</vt:lpstr>
      <vt:lpstr>Savon</vt:lpstr>
      <vt:lpstr>Hotel Review Parsing:  Pre and Post Pandemic</vt:lpstr>
      <vt:lpstr>Index</vt:lpstr>
      <vt:lpstr>Introduction</vt:lpstr>
      <vt:lpstr>Introduction - Problem Statement</vt:lpstr>
      <vt:lpstr>Literature Review</vt:lpstr>
      <vt:lpstr>Methodology – Data Collection</vt:lpstr>
      <vt:lpstr>Methodology – Data Preprocessing</vt:lpstr>
      <vt:lpstr>Methodology – Feature Extraction </vt:lpstr>
      <vt:lpstr>Methodology – Transformer Models</vt:lpstr>
      <vt:lpstr>Methodology – Transformer Models</vt:lpstr>
      <vt:lpstr>Methodology – Transformer Models</vt:lpstr>
      <vt:lpstr>Results &amp; Analysis – Dataset Statistics</vt:lpstr>
      <vt:lpstr>Results &amp; Analysis – Reviews by State</vt:lpstr>
      <vt:lpstr>Results &amp; Analysis – Change in Reviews</vt:lpstr>
      <vt:lpstr>Results &amp; Analysis – Feature Extraction</vt:lpstr>
      <vt:lpstr>Results &amp; Analysis – Feature Extraction</vt:lpstr>
      <vt:lpstr>Results &amp; Analysis – Feature Extraction</vt:lpstr>
      <vt:lpstr>Continuing Work</vt:lpstr>
      <vt:lpstr>Thank you for Listening</vt:lpstr>
      <vt:lpstr>Supplemental Slides</vt:lpstr>
      <vt:lpstr>Dataset - Cities</vt:lpstr>
      <vt:lpstr>Methodology – Data Collection</vt:lpstr>
      <vt:lpstr>Methodology - Data Collection</vt:lpstr>
      <vt:lpstr>Feature Extraction - Categorization</vt:lpstr>
      <vt:lpstr>Results &amp; Analysis– Hotels by State</vt:lpstr>
      <vt:lpstr>Results &amp; Analysis – Average Review by State</vt:lpstr>
      <vt:lpstr>Total Unique Hotels by State</vt:lpstr>
      <vt:lpstr>Total Unique Reviews by State</vt:lpstr>
      <vt:lpstr>Mean Review by State with STD</vt:lpstr>
      <vt:lpstr>Change in Reviews by State – Pre and during Pandemic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Mariko McDougall</dc:creator>
  <cp:lastModifiedBy>Mariko McDougall</cp:lastModifiedBy>
  <cp:revision>33</cp:revision>
  <dcterms:created xsi:type="dcterms:W3CDTF">2022-02-17T15:40:09Z</dcterms:created>
  <dcterms:modified xsi:type="dcterms:W3CDTF">2022-02-24T16:06:53Z</dcterms:modified>
</cp:coreProperties>
</file>